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63" r:id="rId5"/>
    <p:sldId id="3997" r:id="rId6"/>
    <p:sldId id="3998" r:id="rId7"/>
    <p:sldId id="3999" r:id="rId8"/>
    <p:sldId id="265" r:id="rId9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ssica DiBartolo" initials="JD" lastIdx="12" clrIdx="6">
    <p:extLst>
      <p:ext uri="{19B8F6BF-5375-455C-9EA6-DF929625EA0E}">
        <p15:presenceInfo xmlns:p15="http://schemas.microsoft.com/office/powerpoint/2012/main" userId="S::Jessica.DiBartolo@indigoslate.com::68aeefef-2ea9-4d58-af4e-78cf8e729c99" providerId="AD"/>
      </p:ext>
    </p:extLst>
  </p:cmAuthor>
  <p:cmAuthor id="1" name="Jen MacDonald" initials="JM" lastIdx="9" clrIdx="0">
    <p:extLst>
      <p:ext uri="{19B8F6BF-5375-455C-9EA6-DF929625EA0E}">
        <p15:presenceInfo xmlns:p15="http://schemas.microsoft.com/office/powerpoint/2012/main" userId="S::jmacdonald@we-worldwide.com::fd9c0a30-2878-4368-bbb7-ae9edb5f5395" providerId="AD"/>
      </p:ext>
    </p:extLst>
  </p:cmAuthor>
  <p:cmAuthor id="8" name="Tucker FitzGerald" initials="TF" lastIdx="1" clrIdx="7">
    <p:extLst>
      <p:ext uri="{19B8F6BF-5375-455C-9EA6-DF929625EA0E}">
        <p15:presenceInfo xmlns:p15="http://schemas.microsoft.com/office/powerpoint/2012/main" userId="S::tucker.fitzgerald@indigoslate.com::055ce0d1-e0c2-42c8-8ad8-0e170b71867a" providerId="AD"/>
      </p:ext>
    </p:extLst>
  </p:cmAuthor>
  <p:cmAuthor id="2" name="Merry Ann Moore" initials="MAM" lastIdx="11" clrIdx="1">
    <p:extLst>
      <p:ext uri="{19B8F6BF-5375-455C-9EA6-DF929625EA0E}">
        <p15:presenceInfo xmlns:p15="http://schemas.microsoft.com/office/powerpoint/2012/main" userId="S-1-5-21-1557410345-297731334-483988704-72934" providerId="AD"/>
      </p:ext>
    </p:extLst>
  </p:cmAuthor>
  <p:cmAuthor id="9" name="Nicole Fourman" initials="NF" lastIdx="17" clrIdx="8">
    <p:extLst>
      <p:ext uri="{19B8F6BF-5375-455C-9EA6-DF929625EA0E}">
        <p15:presenceInfo xmlns:p15="http://schemas.microsoft.com/office/powerpoint/2012/main" userId="S::Nicole.Fourman@indigoslate.com::c10402d3-4d99-4999-ba6b-4387161db2a9" providerId="AD"/>
      </p:ext>
    </p:extLst>
  </p:cmAuthor>
  <p:cmAuthor id="3" name="Merry Ann Moore" initials="MM" lastIdx="17" clrIdx="2">
    <p:extLst>
      <p:ext uri="{19B8F6BF-5375-455C-9EA6-DF929625EA0E}">
        <p15:presenceInfo xmlns:p15="http://schemas.microsoft.com/office/powerpoint/2012/main" userId="S::mmoore@we-worldwide.com::80460421-d1e8-4562-b5ef-33a9f0e10071" providerId="AD"/>
      </p:ext>
    </p:extLst>
  </p:cmAuthor>
  <p:cmAuthor id="10" name="Mallika Bhardwaj" initials="MB" lastIdx="1" clrIdx="9">
    <p:extLst>
      <p:ext uri="{19B8F6BF-5375-455C-9EA6-DF929625EA0E}">
        <p15:presenceInfo xmlns:p15="http://schemas.microsoft.com/office/powerpoint/2012/main" userId="S::Mallika.Bhardwaj@indigoslate.com::188a6c96-1eeb-49c2-b0c8-0f9bfabba35d" providerId="AD"/>
      </p:ext>
    </p:extLst>
  </p:cmAuthor>
  <p:cmAuthor id="4" name="Abby Reinertsen" initials="AR" lastIdx="4" clrIdx="3">
    <p:extLst>
      <p:ext uri="{19B8F6BF-5375-455C-9EA6-DF929625EA0E}">
        <p15:presenceInfo xmlns:p15="http://schemas.microsoft.com/office/powerpoint/2012/main" userId="S::areinertsen@we-worldwide.com::58066137-ab0b-4017-9f77-7c8f2b2a38c6" providerId="AD"/>
      </p:ext>
    </p:extLst>
  </p:cmAuthor>
  <p:cmAuthor id="11" name="Jason Grollman" initials="JG" lastIdx="1" clrIdx="10">
    <p:extLst>
      <p:ext uri="{19B8F6BF-5375-455C-9EA6-DF929625EA0E}">
        <p15:presenceInfo xmlns:p15="http://schemas.microsoft.com/office/powerpoint/2012/main" userId="S::jason.grollman@vmlyr.com::8fb622f9-64cf-4474-9c84-ce3e4ff03fd0" providerId="AD"/>
      </p:ext>
    </p:extLst>
  </p:cmAuthor>
  <p:cmAuthor id="5" name="Kirsten Klieman" initials="KK" lastIdx="3" clrIdx="4">
    <p:extLst>
      <p:ext uri="{19B8F6BF-5375-455C-9EA6-DF929625EA0E}">
        <p15:presenceInfo xmlns:p15="http://schemas.microsoft.com/office/powerpoint/2012/main" userId="S::kklieman@we-worldwide.com::1135bb8c-bff5-4e7a-81ad-14bd299dcad9" providerId="AD"/>
      </p:ext>
    </p:extLst>
  </p:cmAuthor>
  <p:cmAuthor id="6" name="Jeremy Perkins" initials="JP" lastIdx="10" clrIdx="5">
    <p:extLst>
      <p:ext uri="{19B8F6BF-5375-455C-9EA6-DF929625EA0E}">
        <p15:presenceInfo xmlns:p15="http://schemas.microsoft.com/office/powerpoint/2012/main" userId="S::Jeremy.Perkins@indigoslate.com::8095cd09-dd19-4c78-b988-1ad96ae6b5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078D5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A8AC5-E026-4FD6-9EFC-A550DC53D2FF}" v="5" dt="2021-03-16T22:53:43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D8477-8539-47AB-8611-C9B62A8C4D83}" type="datetimeFigureOut">
              <a:rPr lang="en-US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4425D-7FB0-4913-9614-C78E33AAE4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1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A562-F584-AC46-A79F-6D1AA468BF0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B62A-25BE-284C-9CE1-83DBED85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A562-F584-AC46-A79F-6D1AA468BF0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B62A-25BE-284C-9CE1-83DBED85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0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A562-F584-AC46-A79F-6D1AA468BF0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B62A-25BE-284C-9CE1-83DBED85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7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A562-F584-AC46-A79F-6D1AA468BF0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B62A-25BE-284C-9CE1-83DBED85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3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A562-F584-AC46-A79F-6D1AA468BF0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B62A-25BE-284C-9CE1-83DBED85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A562-F584-AC46-A79F-6D1AA468BF0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B62A-25BE-284C-9CE1-83DBED85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8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A562-F584-AC46-A79F-6D1AA468BF0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B62A-25BE-284C-9CE1-83DBED85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A562-F584-AC46-A79F-6D1AA468BF0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B62A-25BE-284C-9CE1-83DBED85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5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A562-F584-AC46-A79F-6D1AA468BF0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B62A-25BE-284C-9CE1-83DBED85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A562-F584-AC46-A79F-6D1AA468BF0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B62A-25BE-284C-9CE1-83DBED85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A562-F584-AC46-A79F-6D1AA468BF0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DB62A-25BE-284C-9CE1-83DBED85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0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4A562-F584-AC46-A79F-6D1AA468BF0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B62A-25BE-284C-9CE1-83DBED85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assetsprod.microsoft.com/mpn/en-us/surface-pro-7-plus-digital-social-assets.zip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0DD2E03-87CB-9A4D-980C-A4C1FC4891B9}"/>
              </a:ext>
            </a:extLst>
          </p:cNvPr>
          <p:cNvSpPr txBox="1"/>
          <p:nvPr/>
        </p:nvSpPr>
        <p:spPr>
          <a:xfrm>
            <a:off x="336658" y="3437012"/>
            <a:ext cx="7123208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000" dirty="0">
                <a:solidFill>
                  <a:srgbClr val="505050"/>
                </a:solidFill>
                <a:latin typeface="Segoe UI"/>
                <a:cs typeface="Segoe UI"/>
              </a:rPr>
              <a:t>The Surface Pro 7+ digital demand gen assets are intended to highlight the value and features of Microsoft Surface Pro 7+ in a quick, easy-to-digest way with the call to action for the reader to learn more.</a:t>
            </a:r>
          </a:p>
          <a:p>
            <a:pPr fontAlgn="base"/>
            <a:endParaRPr lang="en-US" sz="1000" dirty="0">
              <a:solidFill>
                <a:srgbClr val="505050"/>
              </a:solidFill>
              <a:latin typeface="Segoe UI"/>
              <a:cs typeface="Segoe UI"/>
            </a:endParaRPr>
          </a:p>
          <a:p>
            <a:pPr fontAlgn="base"/>
            <a:endParaRPr lang="en-US" sz="1000" dirty="0">
              <a:solidFill>
                <a:srgbClr val="505050"/>
              </a:solidFill>
              <a:latin typeface="Segoe UI"/>
              <a:cs typeface="Segoe UI"/>
            </a:endParaRPr>
          </a:p>
          <a:p>
            <a:pPr fontAlgn="base"/>
            <a:endParaRPr lang="en-US" sz="1000" dirty="0">
              <a:solidFill>
                <a:srgbClr val="505050"/>
              </a:solidFill>
              <a:latin typeface="Segoe UI"/>
              <a:cs typeface="Segoe UI"/>
            </a:endParaRPr>
          </a:p>
          <a:p>
            <a:pPr fontAlgn="base"/>
            <a:endParaRPr lang="en-US" sz="900" dirty="0">
              <a:solidFill>
                <a:srgbClr val="505050"/>
              </a:solidFill>
              <a:latin typeface="Segoe UI"/>
              <a:cs typeface="Segoe UI"/>
            </a:endParaRPr>
          </a:p>
          <a:p>
            <a:pPr fontAlgn="base"/>
            <a:r>
              <a:rPr lang="en-US" sz="900" dirty="0">
                <a:solidFill>
                  <a:srgbClr val="505050"/>
                </a:solidFill>
                <a:latin typeface="Segoe UI"/>
                <a:cs typeface="Segoe UI"/>
              </a:rPr>
              <a:t>The Surface Pro 7+ digital demand gen assets include email templates, a digital flyer, digital web banners and five (5) social media assets.</a:t>
            </a:r>
          </a:p>
          <a:p>
            <a:pPr lvl="0" fontAlgn="base"/>
            <a:endParaRPr lang="en-US" sz="900" dirty="0">
              <a:solidFill>
                <a:srgbClr val="505050"/>
              </a:solidFill>
              <a:latin typeface="Segoe UI"/>
              <a:cs typeface="Segoe UI"/>
            </a:endParaRPr>
          </a:p>
          <a:p>
            <a:pPr marL="228600" indent="-228600" fontAlgn="base">
              <a:buAutoNum type="arabicPeriod"/>
            </a:pPr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Introducing the Surface Pro 7+ Email Templates</a:t>
            </a:r>
          </a:p>
          <a:p>
            <a:pPr lvl="1" fontAlgn="base"/>
            <a:endParaRPr lang="en-US" sz="900" b="1" dirty="0">
              <a:solidFill>
                <a:srgbClr val="505050"/>
              </a:solidFill>
              <a:latin typeface="Segoe UI"/>
              <a:cs typeface="Segoe UI"/>
            </a:endParaRPr>
          </a:p>
          <a:p>
            <a:pPr lvl="1" fontAlgn="base"/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Format: </a:t>
            </a:r>
            <a:r>
              <a:rPr lang="en-US" sz="900" dirty="0">
                <a:solidFill>
                  <a:srgbClr val="505050"/>
                </a:solidFill>
                <a:latin typeface="Segoe UI"/>
                <a:cs typeface="Segoe UI"/>
              </a:rPr>
              <a:t>OFT and HTML</a:t>
            </a:r>
          </a:p>
          <a:p>
            <a:pPr lvl="1" fontAlgn="base"/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How to edit</a:t>
            </a:r>
            <a:r>
              <a:rPr lang="en-US" sz="900" dirty="0">
                <a:solidFill>
                  <a:srgbClr val="505050"/>
                </a:solidFill>
                <a:latin typeface="Segoe UI"/>
                <a:cs typeface="Segoe UI"/>
              </a:rPr>
              <a:t>: Use a Microsoft Office-compatible program (Microsoft Outlook) to add your logo and hyperlink the call to action.</a:t>
            </a:r>
          </a:p>
          <a:p>
            <a:pPr fontAlgn="base"/>
            <a:endParaRPr lang="en-US" sz="900" b="1" dirty="0">
              <a:solidFill>
                <a:srgbClr val="505050"/>
              </a:solidFill>
              <a:latin typeface="Segoe UI"/>
              <a:cs typeface="Segoe UI"/>
            </a:endParaRPr>
          </a:p>
          <a:p>
            <a:pPr lvl="0" fontAlgn="base"/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2. Surface Pro 7+ Digital flyer</a:t>
            </a:r>
          </a:p>
          <a:p>
            <a:pPr lvl="0" fontAlgn="base"/>
            <a:endParaRPr lang="en-US" sz="900" b="1" dirty="0">
              <a:solidFill>
                <a:srgbClr val="505050"/>
              </a:solidFill>
              <a:latin typeface="Segoe UI"/>
              <a:cs typeface="Segoe UI"/>
            </a:endParaRPr>
          </a:p>
          <a:p>
            <a:pPr lvl="1" fontAlgn="base"/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Format: </a:t>
            </a:r>
            <a:r>
              <a:rPr lang="en-US" sz="900" dirty="0">
                <a:solidFill>
                  <a:srgbClr val="505050"/>
                </a:solidFill>
                <a:latin typeface="Segoe UI"/>
                <a:cs typeface="Segoe UI"/>
              </a:rPr>
              <a:t>PDF </a:t>
            </a:r>
          </a:p>
          <a:p>
            <a:pPr lvl="1" fontAlgn="base"/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How to edit </a:t>
            </a:r>
            <a:r>
              <a:rPr lang="en-US" sz="900" dirty="0">
                <a:solidFill>
                  <a:srgbClr val="505050"/>
                </a:solidFill>
                <a:latin typeface="Segoe UI"/>
                <a:cs typeface="Segoe UI"/>
              </a:rPr>
              <a:t>: Use Acrobat Adobe to add your partner logo and then export to PDF. </a:t>
            </a:r>
          </a:p>
          <a:p>
            <a:pPr lvl="1" fontAlgn="base"/>
            <a:endParaRPr lang="en-US" sz="900" dirty="0">
              <a:solidFill>
                <a:srgbClr val="505050"/>
              </a:solidFill>
              <a:latin typeface="Segoe UI"/>
              <a:cs typeface="Segoe UI"/>
            </a:endParaRPr>
          </a:p>
          <a:p>
            <a:pPr lvl="0" fontAlgn="base"/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3. Surface Pro 7+ Web banners</a:t>
            </a:r>
          </a:p>
          <a:p>
            <a:pPr lvl="0" fontAlgn="base"/>
            <a:endParaRPr lang="en-US" sz="900" b="1" dirty="0">
              <a:solidFill>
                <a:srgbClr val="505050"/>
              </a:solidFill>
              <a:latin typeface="Segoe UI"/>
              <a:cs typeface="Segoe UI"/>
            </a:endParaRPr>
          </a:p>
          <a:p>
            <a:pPr lvl="1" fontAlgn="base"/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Format</a:t>
            </a:r>
            <a:r>
              <a:rPr lang="en-US" sz="900" dirty="0">
                <a:latin typeface="Segoe UI"/>
                <a:cs typeface="Segoe UI"/>
              </a:rPr>
              <a:t> PSD sizes 300x250 and 728x90</a:t>
            </a:r>
          </a:p>
          <a:p>
            <a:pPr lvl="1" fontAlgn="base"/>
            <a:r>
              <a:rPr lang="en-US" sz="900" b="1" dirty="0">
                <a:latin typeface="Segoe UI"/>
                <a:cs typeface="Segoe UI"/>
              </a:rPr>
              <a:t>How to edit: </a:t>
            </a:r>
            <a:r>
              <a:rPr lang="en-US" sz="900" dirty="0">
                <a:solidFill>
                  <a:srgbClr val="505050"/>
                </a:solidFill>
                <a:latin typeface="Segoe UI"/>
                <a:cs typeface="Segoe UI"/>
              </a:rPr>
              <a:t>These assets will need to be edited in a tool like Adobe After Effects.</a:t>
            </a:r>
          </a:p>
          <a:p>
            <a:pPr lvl="1" fontAlgn="base"/>
            <a:endParaRPr lang="en-US" sz="900" dirty="0">
              <a:latin typeface="Segoe UI"/>
              <a:cs typeface="Segoe UI"/>
            </a:endParaRPr>
          </a:p>
          <a:p>
            <a:pPr lvl="1" fontAlgn="base"/>
            <a:endParaRPr lang="en-US" sz="800" dirty="0">
              <a:latin typeface="Segoe UI"/>
              <a:ea typeface="+mn-lt"/>
              <a:cs typeface="Segoe UI"/>
            </a:endParaRPr>
          </a:p>
          <a:p>
            <a:pPr lvl="1" fontAlgn="base"/>
            <a:endParaRPr lang="en-US" sz="800" dirty="0">
              <a:ea typeface="+mn-lt"/>
              <a:cs typeface="+mn-lt"/>
            </a:endParaRPr>
          </a:p>
          <a:p>
            <a:pPr lvl="0" fontAlgn="base"/>
            <a:endParaRPr lang="en-US" sz="1000" dirty="0">
              <a:solidFill>
                <a:srgbClr val="505050"/>
              </a:solidFill>
              <a:latin typeface="Segoe UI"/>
              <a:cs typeface="Segoe U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5C663A-8349-2C44-8BCB-CEF506CBC6D7}"/>
              </a:ext>
            </a:extLst>
          </p:cNvPr>
          <p:cNvSpPr txBox="1"/>
          <p:nvPr/>
        </p:nvSpPr>
        <p:spPr>
          <a:xfrm>
            <a:off x="117057" y="3006125"/>
            <a:ext cx="744502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dirty="0">
                <a:solidFill>
                  <a:srgbClr val="505050"/>
                </a:solidFill>
                <a:latin typeface="Segoe UI Semibold"/>
                <a:cs typeface="Segoe UI Semibold"/>
              </a:rPr>
              <a:t>Microsoft Surface Pro 7+ BOM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D415B-C1EF-1749-826B-445FBFC30019}"/>
              </a:ext>
            </a:extLst>
          </p:cNvPr>
          <p:cNvSpPr txBox="1"/>
          <p:nvPr/>
        </p:nvSpPr>
        <p:spPr>
          <a:xfrm>
            <a:off x="-78135" y="3958707"/>
            <a:ext cx="7295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50505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Instructions for how to use the demand gen assets</a:t>
            </a:r>
          </a:p>
          <a:p>
            <a:endParaRPr lang="en-US" sz="1400" b="1" dirty="0">
              <a:solidFill>
                <a:srgbClr val="505050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E8586-D03B-4160-B33A-89B019CDDB36}"/>
              </a:ext>
            </a:extLst>
          </p:cNvPr>
          <p:cNvSpPr txBox="1"/>
          <p:nvPr/>
        </p:nvSpPr>
        <p:spPr>
          <a:xfrm>
            <a:off x="81755" y="9777378"/>
            <a:ext cx="74278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© 2020 Microsoft Corporation. All rights reserved. This document is provided “as-is.” Information and views expressed in this document, including URL and other Internet Web site references, may change without notice. You bear the risk of using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68F8-8375-4DD5-B0D4-DE62D3951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8" y="18180"/>
            <a:ext cx="1802700" cy="391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DDBBC7-B9D4-4E66-81AC-A993AA11A1DF}"/>
              </a:ext>
            </a:extLst>
          </p:cNvPr>
          <p:cNvSpPr txBox="1"/>
          <p:nvPr/>
        </p:nvSpPr>
        <p:spPr>
          <a:xfrm>
            <a:off x="5402627" y="0"/>
            <a:ext cx="236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 Asset Guidance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385105-5FE8-46C6-9797-B297394D82DE}"/>
              </a:ext>
            </a:extLst>
          </p:cNvPr>
          <p:cNvCxnSpPr>
            <a:cxnSpLocks/>
          </p:cNvCxnSpPr>
          <p:nvPr/>
        </p:nvCxnSpPr>
        <p:spPr>
          <a:xfrm flipV="1">
            <a:off x="233700" y="3892648"/>
            <a:ext cx="712395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B0CFAC-87BC-4C17-A684-8B0BCE6ABD38}"/>
              </a:ext>
            </a:extLst>
          </p:cNvPr>
          <p:cNvSpPr txBox="1"/>
          <p:nvPr/>
        </p:nvSpPr>
        <p:spPr>
          <a:xfrm>
            <a:off x="312534" y="6755140"/>
            <a:ext cx="7123953" cy="2548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4. Surface Pro 7+ Social Assets</a:t>
            </a:r>
            <a:endParaRPr lang="en-US" sz="900" dirty="0">
              <a:solidFill>
                <a:srgbClr val="505050"/>
              </a:solidFill>
              <a:latin typeface="Segoe UI"/>
              <a:cs typeface="Segoe UI"/>
            </a:endParaRP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Announce: </a:t>
            </a:r>
            <a:r>
              <a:rPr lang="en-US" sz="900" dirty="0">
                <a:solidFill>
                  <a:srgbClr val="505050"/>
                </a:solidFill>
                <a:latin typeface="Segoe UI"/>
                <a:cs typeface="Segoe UI"/>
              </a:rPr>
              <a:t>Intended to be used to announce the product. Add the approved CTA copy and link to the blog post announcing the news, or local product page.</a:t>
            </a:r>
            <a:endParaRPr lang="en-US" sz="900" dirty="0">
              <a:solidFill>
                <a:srgbClr val="000000"/>
              </a:solidFill>
              <a:cs typeface="Calibri"/>
            </a:endParaRP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Built for business: </a:t>
            </a:r>
            <a:r>
              <a:rPr lang="en-US" sz="900" dirty="0">
                <a:solidFill>
                  <a:srgbClr val="505050"/>
                </a:solidFill>
                <a:latin typeface="Segoe UI"/>
                <a:cs typeface="Segoe UI"/>
              </a:rPr>
              <a:t>Describes how Surface Pro 7+ is Built for business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Ready for anything:</a:t>
            </a:r>
            <a:r>
              <a:rPr lang="en-US" sz="900" dirty="0">
                <a:solidFill>
                  <a:srgbClr val="505050"/>
                </a:solidFill>
                <a:latin typeface="Segoe UI"/>
                <a:cs typeface="Segoe UI"/>
              </a:rPr>
              <a:t> Highlights features that make Surface Pro 7+ Ready for anything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“Inking”:</a:t>
            </a:r>
            <a:r>
              <a:rPr lang="en-US" sz="900" dirty="0">
                <a:solidFill>
                  <a:srgbClr val="505050"/>
                </a:solidFill>
                <a:latin typeface="Segoe UI"/>
                <a:cs typeface="Segoe UI"/>
              </a:rPr>
              <a:t> Highlights key features that makes Surface Pro 7+ a device that can keep up. 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LinkedIn Story: </a:t>
            </a:r>
            <a:r>
              <a:rPr lang="en-US" sz="900" dirty="0">
                <a:solidFill>
                  <a:srgbClr val="505050"/>
                </a:solidFill>
                <a:latin typeface="Segoe UI"/>
                <a:cs typeface="Segoe UI"/>
              </a:rPr>
              <a:t>Highlights key features that makes Surface Pro 7+ a device that can keep up. </a:t>
            </a:r>
          </a:p>
          <a:p>
            <a:pPr marL="457200" lvl="4" algn="just">
              <a:lnSpc>
                <a:spcPct val="107000"/>
              </a:lnSpc>
              <a:spcAft>
                <a:spcPts val="800"/>
              </a:spcAft>
            </a:pPr>
            <a:r>
              <a:rPr lang="en-US" sz="900" b="1" i="1" dirty="0">
                <a:solidFill>
                  <a:srgbClr val="505050"/>
                </a:solidFill>
                <a:latin typeface="Segoe UI"/>
                <a:cs typeface="Segoe UI"/>
              </a:rPr>
              <a:t>Social format and editing tips:</a:t>
            </a:r>
            <a:r>
              <a:rPr lang="en-US" sz="900" i="1" dirty="0">
                <a:solidFill>
                  <a:srgbClr val="505050"/>
                </a:solidFill>
                <a:latin typeface="Segoe UI"/>
                <a:cs typeface="Segoe UI"/>
              </a:rPr>
              <a:t>	</a:t>
            </a:r>
          </a:p>
          <a:p>
            <a:pPr lvl="1" fontAlgn="base"/>
            <a:r>
              <a:rPr lang="en-US" sz="900" b="1" dirty="0">
                <a:solidFill>
                  <a:srgbClr val="505050"/>
                </a:solidFill>
                <a:latin typeface="Segoe UI"/>
                <a:cs typeface="Segoe UI"/>
              </a:rPr>
              <a:t>Format</a:t>
            </a:r>
            <a:r>
              <a:rPr lang="en-US" sz="900" dirty="0">
                <a:solidFill>
                  <a:srgbClr val="505050"/>
                </a:solidFill>
                <a:latin typeface="Segoe UI"/>
                <a:cs typeface="Segoe UI"/>
              </a:rPr>
              <a:t>: AI, PSD, XD, PNG, and MP4</a:t>
            </a:r>
          </a:p>
          <a:p>
            <a:pPr lvl="1" fontAlgn="base"/>
            <a:r>
              <a:rPr lang="en-US" sz="900" b="1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Editing tips: </a:t>
            </a:r>
            <a:r>
              <a:rPr lang="en-US" sz="900" dirty="0">
                <a:solidFill>
                  <a:srgbClr val="505050"/>
                </a:solidFill>
                <a:latin typeface="Segoe UI"/>
                <a:cs typeface="Segoe UI"/>
              </a:rPr>
              <a:t>Digital social assets will need to be edited in a tool like Adobe After Effects.</a:t>
            </a:r>
          </a:p>
          <a:p>
            <a:pPr lvl="1" fontAlgn="base"/>
            <a:r>
              <a:rPr lang="en-US" sz="900" b="1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</a:t>
            </a:r>
            <a:r>
              <a:rPr lang="en-US" sz="9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Use image copy provided when posting to social media</a:t>
            </a:r>
          </a:p>
          <a:p>
            <a:pPr marL="457200" lvl="4" algn="just">
              <a:lnSpc>
                <a:spcPct val="107000"/>
              </a:lnSpc>
              <a:spcAft>
                <a:spcPts val="800"/>
              </a:spcAft>
            </a:pPr>
            <a:endParaRPr lang="en-US" sz="900" dirty="0">
              <a:solidFill>
                <a:srgbClr val="505050"/>
              </a:solidFill>
              <a:latin typeface="Segoe UI"/>
              <a:cs typeface="Segoe U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8E99A6-0B87-4B70-9A2B-08290D00B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894" y="573941"/>
            <a:ext cx="4310735" cy="22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0778C9-9ED5-48A6-BE79-A47CAF98C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176038"/>
              </p:ext>
            </p:extLst>
          </p:nvPr>
        </p:nvGraphicFramePr>
        <p:xfrm>
          <a:off x="98986" y="1830835"/>
          <a:ext cx="7574428" cy="582315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96097">
                  <a:extLst>
                    <a:ext uri="{9D8B030D-6E8A-4147-A177-3AD203B41FA5}">
                      <a16:colId xmlns:a16="http://schemas.microsoft.com/office/drawing/2014/main" val="763554256"/>
                    </a:ext>
                  </a:extLst>
                </a:gridCol>
                <a:gridCol w="1984737">
                  <a:extLst>
                    <a:ext uri="{9D8B030D-6E8A-4147-A177-3AD203B41FA5}">
                      <a16:colId xmlns:a16="http://schemas.microsoft.com/office/drawing/2014/main" val="210440136"/>
                    </a:ext>
                  </a:extLst>
                </a:gridCol>
                <a:gridCol w="655590">
                  <a:extLst>
                    <a:ext uri="{9D8B030D-6E8A-4147-A177-3AD203B41FA5}">
                      <a16:colId xmlns:a16="http://schemas.microsoft.com/office/drawing/2014/main" val="1295998649"/>
                    </a:ext>
                  </a:extLst>
                </a:gridCol>
                <a:gridCol w="2047598">
                  <a:extLst>
                    <a:ext uri="{9D8B030D-6E8A-4147-A177-3AD203B41FA5}">
                      <a16:colId xmlns:a16="http://schemas.microsoft.com/office/drawing/2014/main" val="3324003444"/>
                    </a:ext>
                  </a:extLst>
                </a:gridCol>
                <a:gridCol w="990406">
                  <a:extLst>
                    <a:ext uri="{9D8B030D-6E8A-4147-A177-3AD203B41FA5}">
                      <a16:colId xmlns:a16="http://schemas.microsoft.com/office/drawing/2014/main" val="940500699"/>
                    </a:ext>
                  </a:extLst>
                </a:gridCol>
              </a:tblGrid>
              <a:tr h="32996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baseline="-25000" dirty="0">
                          <a:effectLst/>
                        </a:rPr>
                        <a:t>Asset Location + Title</a:t>
                      </a:r>
                    </a:p>
                  </a:txBody>
                  <a:tcPr marL="1359" marR="1359" marT="13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baseline="-25000" dirty="0">
                          <a:effectLst/>
                        </a:rPr>
                        <a:t>Thumbnail</a:t>
                      </a:r>
                    </a:p>
                  </a:txBody>
                  <a:tcPr marL="1359" marR="1359" marT="13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baseline="-25000" dirty="0">
                          <a:effectLst/>
                        </a:rPr>
                        <a:t>File type</a:t>
                      </a:r>
                      <a:endParaRPr lang="en-US" sz="2000" b="1" i="0" u="none" strike="noStrike" baseline="-25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9" marR="1359" marT="13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baseline="-25000" dirty="0">
                          <a:effectLst/>
                        </a:rPr>
                        <a:t>Post copy</a:t>
                      </a:r>
                      <a:endParaRPr lang="en-US" sz="2000" b="1" i="0" u="none" strike="noStrike" baseline="-25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9" marR="1359" marT="13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baseline="-25000" dirty="0">
                          <a:effectLst/>
                        </a:rPr>
                        <a:t>CTA</a:t>
                      </a:r>
                      <a:endParaRPr lang="en-US" sz="2000" b="1" i="0" u="none" strike="noStrike" baseline="-25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9" marR="1359" marT="13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47757"/>
                  </a:ext>
                </a:extLst>
              </a:tr>
              <a:tr h="830415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</a:endParaRPr>
                    </a:p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  <a:hlinkClick r:id="rId3"/>
                        </a:rPr>
                        <a:t>01. Announce folder:</a:t>
                      </a:r>
                    </a:p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  <a:hlinkClick r:id="rId3"/>
                        </a:rPr>
                        <a:t>Surface_Pro7+_Announce_Static</a:t>
                      </a:r>
                      <a:b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</a:br>
                      <a:b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</a:br>
                      <a:b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</a:br>
                      <a:endParaRPr lang="en-US" sz="1000" kern="120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u="none" strike="noStrike" baseline="-25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PNG</a:t>
                      </a: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Introducing the new Surface Pro 7+. Stay connected with optional LTE Advanced and do it your way with our ultra-light 2-in-1. #SurfaceForBusiness </a:t>
                      </a: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Introducing the new Surface Pro 7+ for Business</a:t>
                      </a: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709285"/>
                  </a:ext>
                </a:extLst>
              </a:tr>
              <a:tr h="706673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noProof="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  <a:hlinkClick r:id="rId3"/>
                        </a:rPr>
                        <a:t>02. Built for Business folder:</a:t>
                      </a:r>
                      <a:endParaRPr lang="en-US" sz="1000" kern="120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  <a:hlinkClick r:id="rId3"/>
                      </a:endParaRPr>
                    </a:p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  <a:hlinkClick r:id="rId3"/>
                        </a:rPr>
                        <a:t>Surface_Pro7+_Built_Static</a:t>
                      </a:r>
                    </a:p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  <a:hlinkClick r:id="rId3"/>
                        </a:rPr>
                        <a:t>Surface_Pro7+Built_Animated</a:t>
                      </a:r>
                      <a:endParaRPr lang="en-US" sz="1000" kern="120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77724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PNG</a:t>
                      </a:r>
                    </a:p>
                    <a:p>
                      <a:pPr marL="0" lvl="0" algn="ctr" defTabSz="77724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MP4</a:t>
                      </a:r>
                    </a:p>
                    <a:p>
                      <a:pPr marL="0" lvl="0" algn="ctr" defTabSz="77724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Source files</a:t>
                      </a: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Surface Pro 7+ unlocks value for your business with a removable hard drive, accessories that work across generations, and more. #SurfaceForBusiness </a:t>
                      </a: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77724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noProof="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Meet the new Surface Pro 7+ for Business</a:t>
                      </a: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437347"/>
                  </a:ext>
                </a:extLst>
              </a:tr>
              <a:tr h="90396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000" kern="1200" noProof="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  <a:hlinkClick r:id="rId3"/>
                        </a:rPr>
                        <a:t>03. Ready for Anything folder:</a:t>
                      </a:r>
                      <a:endParaRPr lang="en-US" sz="1000" kern="120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  <a:hlinkClick r:id="rId3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  <a:hlinkClick r:id="rId3"/>
                        </a:rPr>
                        <a:t>Surface_Pro7+_Ready_Static</a:t>
                      </a:r>
                      <a:endParaRPr lang="en-US" sz="1000" kern="120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77724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PNG​</a:t>
                      </a: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Get intensive tasks done and get them done faster than before—Surface Pro 7+ powers the software and business apps you depend on. #SurfaceForBusiness ​</a:t>
                      </a: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noProof="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Meet the new Surface Pro 7+ for Business </a:t>
                      </a: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688887"/>
                  </a:ext>
                </a:extLst>
              </a:tr>
              <a:tr h="886818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noProof="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  <a:hlinkClick r:id="rId3"/>
                        </a:rPr>
                        <a:t>04.  Inking folder:</a:t>
                      </a:r>
                      <a:endParaRPr lang="en-US" sz="1000" kern="120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  <a:hlinkClick r:id="rId3"/>
                      </a:endParaRPr>
                    </a:p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noProof="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  <a:hlinkClick r:id="rId3"/>
                        </a:rPr>
                        <a:t>Surface_Pro7+_Animated_Social_MP4</a:t>
                      </a:r>
                      <a:endParaRPr lang="en-US" sz="1000" kern="120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77724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MP4</a:t>
                      </a:r>
                    </a:p>
                    <a:p>
                      <a:pPr marL="0" lvl="0" algn="ctr" defTabSz="77724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Source files</a:t>
                      </a: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noProof="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Wherever and however you work, Surface Pro 7+ helps you get the job done by transforming from everyday laptop, to powerful tablet, to portable studio. </a:t>
                      </a: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77724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noProof="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Learn more about Surface Pro 7+</a:t>
                      </a:r>
                      <a:endParaRPr lang="en-US" sz="1000" kern="120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</a:endParaRPr>
                    </a:p>
                    <a:p>
                      <a:pPr marL="0" lvl="0" algn="ctr" defTabSz="77724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kern="120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308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noProof="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  <a:hlinkClick r:id="rId3"/>
                        </a:rPr>
                        <a:t>05. LinkedIn Story folder:</a:t>
                      </a:r>
                      <a:endParaRPr lang="en-US" sz="1000" kern="120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  <a:hlinkClick r:id="rId3"/>
                      </a:endParaRPr>
                    </a:p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  <a:hlinkClick r:id="rId3"/>
                        </a:rPr>
                        <a:t>Surface</a:t>
                      </a:r>
                      <a:r>
                        <a:rPr lang="en-US" sz="1000" kern="1200" noProof="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  <a:hlinkClick r:id="rId3"/>
                        </a:rPr>
                        <a:t>_Pro7+Social_LinkedInStory_SourceFile</a:t>
                      </a:r>
                      <a:endParaRPr lang="en-US" sz="1000" kern="1200" noProof="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77724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MP4</a:t>
                      </a:r>
                    </a:p>
                    <a:p>
                      <a:pPr marL="0" lvl="0" algn="ctr" defTabSz="77724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Source files</a:t>
                      </a: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Get a device that can keep up.</a:t>
                      </a:r>
                    </a:p>
                    <a:p>
                      <a:pPr marL="0" lvl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Tablet mode. Studio mode. Laptop mode. Now with LTE Advanced.</a:t>
                      </a:r>
                    </a:p>
                    <a:p>
                      <a:pPr marL="0" lvl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Surface Pro 7+</a:t>
                      </a:r>
                    </a:p>
                    <a:p>
                      <a:pPr marL="0" lvl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kern="120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77724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kern="1200" noProof="0" dirty="0">
                          <a:solidFill>
                            <a:srgbClr val="505050"/>
                          </a:solidFill>
                          <a:latin typeface="Segoe UI"/>
                          <a:ea typeface="+mn-ea"/>
                          <a:cs typeface="+mn-cs"/>
                        </a:rPr>
                        <a:t>Learn more about Surface Pro 7+</a:t>
                      </a:r>
                      <a:endParaRPr lang="en-US" sz="1000" kern="1200" dirty="0">
                        <a:solidFill>
                          <a:srgbClr val="505050"/>
                        </a:solidFill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1359" marR="1359" marT="1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4292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ED5AD08-A0BD-4AE8-BA28-D8EDA94FF40B}"/>
              </a:ext>
            </a:extLst>
          </p:cNvPr>
          <p:cNvSpPr txBox="1"/>
          <p:nvPr/>
        </p:nvSpPr>
        <p:spPr>
          <a:xfrm>
            <a:off x="98986" y="644968"/>
            <a:ext cx="724615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00" dirty="0">
              <a:solidFill>
                <a:srgbClr val="505050"/>
              </a:solidFill>
              <a:latin typeface="Segoe UI"/>
            </a:endParaRPr>
          </a:p>
          <a:p>
            <a:r>
              <a:rPr lang="en-US" sz="1000" dirty="0">
                <a:solidFill>
                  <a:srgbClr val="505050"/>
                </a:solidFill>
                <a:latin typeface="Segoe UI"/>
                <a:cs typeface="Segoe UI"/>
              </a:rPr>
              <a:t>All social posts were built for use on the LinkedIn platform. Animated social posts can also be leveraged for use on owned and operated (O&amp;O) LinkedIn, Facebook, and Twitter handles given that they have similar spec requirements. </a:t>
            </a:r>
            <a:r>
              <a:rPr lang="en-US" sz="1000" dirty="0">
                <a:solidFill>
                  <a:srgbClr val="505050"/>
                </a:solidFill>
                <a:latin typeface="Segoe UI"/>
              </a:rPr>
              <a:t>When posting to O&amp;O social media channels, use the copy below that corresponds to the approved imagery  </a:t>
            </a:r>
            <a:r>
              <a:rPr lang="en-US" sz="1000" dirty="0">
                <a:solidFill>
                  <a:srgbClr val="505050"/>
                </a:solidFill>
                <a:latin typeface="Segoe UI"/>
                <a:cs typeface="Segoe UI"/>
              </a:rPr>
              <a:t>For this launch, there are five (5) posts:</a:t>
            </a:r>
            <a:endParaRPr lang="en-US" sz="1000" dirty="0"/>
          </a:p>
          <a:p>
            <a:endParaRPr lang="en-US" sz="1000" dirty="0">
              <a:solidFill>
                <a:srgbClr val="505050"/>
              </a:solidFill>
              <a:latin typeface="Segoe UI"/>
            </a:endParaRPr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C804231-4721-4C92-9C36-97B988641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207" y="3201833"/>
            <a:ext cx="1773532" cy="913032"/>
          </a:xfrm>
          <a:prstGeom prst="rect">
            <a:avLst/>
          </a:prstGeom>
        </p:spPr>
      </p:pic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6154DE6-B085-48AA-81C9-133E17DFC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207" y="4341867"/>
            <a:ext cx="1701676" cy="883198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BCC303B-3D8E-46EB-B527-175D309F1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765" y="2214434"/>
            <a:ext cx="1593531" cy="819601"/>
          </a:xfrm>
          <a:prstGeom prst="rect">
            <a:avLst/>
          </a:prstGeom>
        </p:spPr>
      </p:pic>
      <p:pic>
        <p:nvPicPr>
          <p:cNvPr id="5" name="Picture 6" descr="A picture containing person, indoor, table, person&#10;&#10;Description automatically generated">
            <a:extLst>
              <a:ext uri="{FF2B5EF4-FFF2-40B4-BE49-F238E27FC236}">
                <a16:creationId xmlns:a16="http://schemas.microsoft.com/office/drawing/2014/main" id="{916CDA81-1DE6-4F68-A1B2-1717BE406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0407" y="5452067"/>
            <a:ext cx="1714500" cy="968702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6E60A6C-BE29-44C1-BDF7-06B3ABE39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585" y="6590659"/>
            <a:ext cx="511890" cy="914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A75BA4-8D1E-4061-AB8E-2F02BFD68611}"/>
              </a:ext>
            </a:extLst>
          </p:cNvPr>
          <p:cNvSpPr txBox="1"/>
          <p:nvPr/>
        </p:nvSpPr>
        <p:spPr>
          <a:xfrm>
            <a:off x="1120479" y="359152"/>
            <a:ext cx="5434808" cy="917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505050"/>
                </a:solidFill>
                <a:latin typeface="Segoe UI Semibold"/>
                <a:cs typeface="Segoe UI Semibold"/>
              </a:rPr>
              <a:t>Instructions for how to build your social post</a:t>
            </a:r>
          </a:p>
          <a:p>
            <a:pPr algn="ctr"/>
            <a:endParaRPr lang="en-US" sz="1600" b="1" dirty="0">
              <a:solidFill>
                <a:srgbClr val="505050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algn="ctr"/>
            <a:endParaRPr lang="en-US" sz="1600" b="1" dirty="0">
              <a:solidFill>
                <a:srgbClr val="505050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22C674-19CF-410A-AABC-E0D6C2A7D29D}"/>
              </a:ext>
            </a:extLst>
          </p:cNvPr>
          <p:cNvSpPr txBox="1"/>
          <p:nvPr/>
        </p:nvSpPr>
        <p:spPr>
          <a:xfrm>
            <a:off x="362471" y="173310"/>
            <a:ext cx="704745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dirty="0">
                <a:solidFill>
                  <a:srgbClr val="505050"/>
                </a:solidFill>
                <a:latin typeface="Segoe UI Semibold"/>
                <a:cs typeface="Segoe UI Semibold"/>
              </a:rPr>
              <a:t>Instructions on co-branding Microsoft Surface assets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7099B-C24E-428A-A827-63C8F07C1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07"/>
          <a:stretch/>
        </p:blipFill>
        <p:spPr>
          <a:xfrm>
            <a:off x="526531" y="2760867"/>
            <a:ext cx="6883397" cy="35457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2AE7AD-D3AF-4FFF-84BA-E4CC1DAF88CF}"/>
              </a:ext>
            </a:extLst>
          </p:cNvPr>
          <p:cNvSpPr/>
          <p:nvPr/>
        </p:nvSpPr>
        <p:spPr>
          <a:xfrm>
            <a:off x="56147" y="1242064"/>
            <a:ext cx="7574548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n-US" sz="1000" dirty="0">
                <a:solidFill>
                  <a:srgbClr val="505050"/>
                </a:solidFill>
                <a:latin typeface="Segoe UI"/>
                <a:cs typeface="Segoe UI"/>
              </a:rPr>
              <a:t>Horizontal logo: Partner logo should be no less than 16 px high and should not exceed more than the height of the horizontal Microsoft Surface logo. 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n-US" sz="1000" dirty="0">
                <a:solidFill>
                  <a:srgbClr val="505050"/>
                </a:solidFill>
                <a:latin typeface="Segoe UI"/>
                <a:cs typeface="Segoe UI"/>
              </a:rPr>
              <a:t>Stacked logo: Partner logo should be no less than 16 px high and should not exceed more than 1 symbol square higher than the stacked Microsoft Surface logo.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n-US" sz="1000" dirty="0">
                <a:solidFill>
                  <a:srgbClr val="505050"/>
                </a:solidFill>
                <a:latin typeface="Segoe UI"/>
                <a:cs typeface="Segoe UI"/>
              </a:rPr>
              <a:t>Padding on all banners following the horizontal logo rules at 16 px.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B2E7CD-9BDA-4340-8EC2-2E4E832A819C}"/>
              </a:ext>
            </a:extLst>
          </p:cNvPr>
          <p:cNvSpPr txBox="1"/>
          <p:nvPr/>
        </p:nvSpPr>
        <p:spPr>
          <a:xfrm>
            <a:off x="-93324" y="953215"/>
            <a:ext cx="7110474" cy="244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rgbClr val="505050"/>
                </a:solidFill>
                <a:latin typeface="Segoe UI"/>
                <a:cs typeface="Segoe UI"/>
              </a:rPr>
              <a:t>Partner logo can be added to the bottom left corner of the asset using the guidelines below. </a:t>
            </a:r>
          </a:p>
        </p:txBody>
      </p:sp>
    </p:spTree>
    <p:extLst>
      <p:ext uri="{BB962C8B-B14F-4D97-AF65-F5344CB8AC3E}">
        <p14:creationId xmlns:p14="http://schemas.microsoft.com/office/powerpoint/2010/main" val="203596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5BBD0-BE55-4130-B6BF-12697D021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26" y="1344525"/>
            <a:ext cx="5957626" cy="4591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1F4FB3-1010-4C5A-92D6-7FF3EADDC546}"/>
              </a:ext>
            </a:extLst>
          </p:cNvPr>
          <p:cNvSpPr txBox="1"/>
          <p:nvPr/>
        </p:nvSpPr>
        <p:spPr>
          <a:xfrm>
            <a:off x="260790" y="261730"/>
            <a:ext cx="7123208" cy="336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505050"/>
                </a:solidFill>
                <a:latin typeface="Segoe UI Semibold"/>
                <a:cs typeface="Segoe UI Semibold"/>
              </a:rPr>
              <a:t>Instructions on how to add your partner logo to social posts</a:t>
            </a:r>
            <a:endParaRPr lang="en-US" sz="1600" dirty="0">
              <a:solidFill>
                <a:srgbClr val="505050"/>
              </a:solidFill>
              <a:latin typeface="Segoe UI"/>
              <a:cs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82FB0-DFC8-418B-A26E-E7E23295BA4A}"/>
              </a:ext>
            </a:extLst>
          </p:cNvPr>
          <p:cNvSpPr txBox="1"/>
          <p:nvPr/>
        </p:nvSpPr>
        <p:spPr>
          <a:xfrm>
            <a:off x="289924" y="639982"/>
            <a:ext cx="7064940" cy="448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solidFill>
                  <a:srgbClr val="505050"/>
                </a:solidFill>
                <a:latin typeface="Segoe UI"/>
                <a:cs typeface="Segoe UI"/>
              </a:rPr>
              <a:t>Figure 1: Add logo to animation files. *Requires the use of Adobe After Effects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solidFill>
                  <a:srgbClr val="505050"/>
                </a:solidFill>
                <a:latin typeface="Segoe UI"/>
                <a:cs typeface="Segoe UI"/>
              </a:rPr>
              <a:t>Figure 2: Add logo to static files.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962056F-C506-45C6-9DD5-CD246BBC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6" y="6379975"/>
            <a:ext cx="6004358" cy="341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951364-30BD-444C-A83B-BB99761B68EC}"/>
              </a:ext>
            </a:extLst>
          </p:cNvPr>
          <p:cNvSpPr txBox="1"/>
          <p:nvPr/>
        </p:nvSpPr>
        <p:spPr>
          <a:xfrm>
            <a:off x="-33659" y="6135286"/>
            <a:ext cx="3886200" cy="27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solidFill>
                  <a:srgbClr val="505050"/>
                </a:solidFill>
                <a:latin typeface="Segoe UI"/>
                <a:cs typeface="Segoe UI"/>
              </a:rPr>
              <a:t>Figure 2: Static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D746E-DCB9-49A5-BB72-787B827D3BB5}"/>
              </a:ext>
            </a:extLst>
          </p:cNvPr>
          <p:cNvSpPr txBox="1"/>
          <p:nvPr/>
        </p:nvSpPr>
        <p:spPr>
          <a:xfrm>
            <a:off x="0" y="1101896"/>
            <a:ext cx="3886200" cy="27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solidFill>
                  <a:srgbClr val="505050"/>
                </a:solidFill>
                <a:latin typeface="Segoe UI"/>
                <a:cs typeface="Segoe UI"/>
              </a:rPr>
              <a:t>Figure 1: Animation</a:t>
            </a:r>
          </a:p>
        </p:txBody>
      </p:sp>
    </p:spTree>
    <p:extLst>
      <p:ext uri="{BB962C8B-B14F-4D97-AF65-F5344CB8AC3E}">
        <p14:creationId xmlns:p14="http://schemas.microsoft.com/office/powerpoint/2010/main" val="123718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439D-E961-48A0-A483-FAA4166B622B}"/>
              </a:ext>
            </a:extLst>
          </p:cNvPr>
          <p:cNvSpPr txBox="1">
            <a:spLocks/>
          </p:cNvSpPr>
          <p:nvPr/>
        </p:nvSpPr>
        <p:spPr>
          <a:xfrm>
            <a:off x="588263" y="437322"/>
            <a:ext cx="6975415" cy="357809"/>
          </a:xfrm>
          <a:prstGeom prst="rect">
            <a:avLst/>
          </a:prstGeom>
        </p:spPr>
        <p:txBody>
          <a:bodyPr/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505050"/>
                </a:solidFill>
                <a:latin typeface="Segoe UI Semibold"/>
                <a:ea typeface="+mn-ea"/>
                <a:cs typeface="Segoe UI Semibold"/>
              </a:rPr>
              <a:t>Microsoft Surface Video Guidance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C300C-2A0B-4E71-83C0-75D2E26C2E53}"/>
              </a:ext>
            </a:extLst>
          </p:cNvPr>
          <p:cNvSpPr txBox="1">
            <a:spLocks/>
          </p:cNvSpPr>
          <p:nvPr/>
        </p:nvSpPr>
        <p:spPr>
          <a:xfrm>
            <a:off x="164922" y="913702"/>
            <a:ext cx="7822095" cy="541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These guidelines are intended for Surface Partners when using videos to market Microsoft Surface products.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1B80B0-A8DA-422E-8EB5-F69DA6793667}"/>
              </a:ext>
            </a:extLst>
          </p:cNvPr>
          <p:cNvSpPr txBox="1">
            <a:spLocks/>
          </p:cNvSpPr>
          <p:nvPr/>
        </p:nvSpPr>
        <p:spPr>
          <a:xfrm>
            <a:off x="379541" y="1573961"/>
            <a:ext cx="7184137" cy="162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b="0" i="0" kern="1200" spc="0" baseline="0">
                <a:solidFill>
                  <a:srgbClr val="50505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b="0" i="0" kern="1200" spc="0" baseline="0">
                <a:solidFill>
                  <a:srgbClr val="50505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0" i="0" kern="1200" spc="0" baseline="0">
                <a:solidFill>
                  <a:srgbClr val="50505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858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1 Video Usage</a:t>
            </a:r>
          </a:p>
          <a:p>
            <a:r>
              <a:rPr lang="en-US" dirty="0"/>
              <a:t>Microsoft Surface videos must be used as is with no changes to color, proportion, text, design, or sound. The video may be trimmed or split to reduce the length.​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55A9AD-A8BD-48C7-95B8-5AEE6AAAB67D}"/>
              </a:ext>
            </a:extLst>
          </p:cNvPr>
          <p:cNvSpPr txBox="1">
            <a:spLocks/>
          </p:cNvSpPr>
          <p:nvPr/>
        </p:nvSpPr>
        <p:spPr>
          <a:xfrm>
            <a:off x="379541" y="2894477"/>
            <a:ext cx="7184137" cy="132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b="0" i="0" kern="1200" spc="0" baseline="0">
                <a:solidFill>
                  <a:srgbClr val="50505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b="0" i="0" kern="1200" spc="0" baseline="0">
                <a:solidFill>
                  <a:srgbClr val="50505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0" i="0" kern="1200" spc="0" baseline="0">
                <a:solidFill>
                  <a:srgbClr val="50505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858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 End Cards</a:t>
            </a:r>
          </a:p>
          <a:p>
            <a:r>
              <a:rPr lang="en-US" dirty="0"/>
              <a:t>If approved by your MSFT FTE, a partner logo can be added to the video as its own end card that directly follows the Microsoft Surface end card, using the same transition effect.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F960DA-9264-4B5D-8291-4606E821983F}"/>
              </a:ext>
            </a:extLst>
          </p:cNvPr>
          <p:cNvSpPr/>
          <p:nvPr/>
        </p:nvSpPr>
        <p:spPr>
          <a:xfrm>
            <a:off x="3971609" y="5138530"/>
            <a:ext cx="3379304" cy="194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 of Partner end card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85782-3B10-43BB-932F-2AB868DD8784}"/>
              </a:ext>
            </a:extLst>
          </p:cNvPr>
          <p:cNvSpPr/>
          <p:nvPr/>
        </p:nvSpPr>
        <p:spPr>
          <a:xfrm>
            <a:off x="446531" y="5141843"/>
            <a:ext cx="3379304" cy="194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 of Microsoft Surface end card</a:t>
            </a:r>
          </a:p>
        </p:txBody>
      </p:sp>
    </p:spTree>
    <p:extLst>
      <p:ext uri="{BB962C8B-B14F-4D97-AF65-F5344CB8AC3E}">
        <p14:creationId xmlns:p14="http://schemas.microsoft.com/office/powerpoint/2010/main" val="3084223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395E75848CB4DB6215A649B6F2C67" ma:contentTypeVersion="11" ma:contentTypeDescription="Create a new document." ma:contentTypeScope="" ma:versionID="4bda1b6b07d3b51fd3e1589d4598f17f">
  <xsd:schema xmlns:xsd="http://www.w3.org/2001/XMLSchema" xmlns:xs="http://www.w3.org/2001/XMLSchema" xmlns:p="http://schemas.microsoft.com/office/2006/metadata/properties" xmlns:ns2="11e31a66-3d01-4b8f-b89a-1e61ecdea2d2" xmlns:ns3="dbcbd782-13a0-45d4-a5f1-28dd364372ea" targetNamespace="http://schemas.microsoft.com/office/2006/metadata/properties" ma:root="true" ma:fieldsID="3a021f3a3931b43a4d8ebb19bc087ced" ns2:_="" ns3:_="">
    <xsd:import namespace="11e31a66-3d01-4b8f-b89a-1e61ecdea2d2"/>
    <xsd:import namespace="dbcbd782-13a0-45d4-a5f1-28dd364372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31a66-3d01-4b8f-b89a-1e61ecdea2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bd782-13a0-45d4-a5f1-28dd364372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A3D388-0806-40D9-80F1-03F071737A56}">
  <ds:schemaRefs>
    <ds:schemaRef ds:uri="11e31a66-3d01-4b8f-b89a-1e61ecdea2d2"/>
    <ds:schemaRef ds:uri="dbcbd782-13a0-45d4-a5f1-28dd364372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900C275-C85C-4F82-BC9B-837F42D0BABB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11e31a66-3d01-4b8f-b89a-1e61ecdea2d2"/>
    <ds:schemaRef ds:uri="http://purl.org/dc/terms/"/>
    <ds:schemaRef ds:uri="dbcbd782-13a0-45d4-a5f1-28dd364372ea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06A8C6-F86C-41FB-911C-A998CE3B551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1001</Words>
  <Application>Microsoft Office PowerPoint</Application>
  <PresentationFormat>Custom</PresentationFormat>
  <Paragraphs>96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Book 3 for Business Fact Sheet en-CA</dc:title>
  <dc:creator>David Edwards</dc:creator>
  <cp:keywords/>
  <cp:lastModifiedBy>Mary Newhoff</cp:lastModifiedBy>
  <cp:revision>46</cp:revision>
  <dcterms:created xsi:type="dcterms:W3CDTF">2020-02-18T20:21:12Z</dcterms:created>
  <dcterms:modified xsi:type="dcterms:W3CDTF">2021-03-17T15:05:06Z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0x010100D5F395E75848CB4DB6215A649B6F2C67</vt:lpwstr>
  </property>
  <property fmtid="{D5CDD505-2E9C-101B-9397-08002B2CF9AE}" pid="3" name="Order">
    <vt:r8>21300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dlc_policyId">
    <vt:lpwstr>0x0101000E4CB7077FEE4FF7AE86D4A500EEC780030016C849C62B10EB41ACA8C7EEDEF40BB2003AE68AEF13E2EA44A7998FA73A2E3557|-661092312</vt:lpwstr>
  </property>
  <property fmtid="{D5CDD505-2E9C-101B-9397-08002B2CF9AE}" pid="9" name="Confidentiality">
    <vt:lpwstr>30;#customer ready|8986c41d-21c5-4f8f-8a12-ea4625b46858</vt:lpwstr>
  </property>
  <property fmtid="{D5CDD505-2E9C-101B-9397-08002B2CF9AE}" pid="10" name="ItemRetentionFormula">
    <vt:lpwstr>&lt;formula id="Microsoft.Office.RecordsManagement.PolicyFeatures.Expiration.Formula.BuiltIn"&gt;&lt;number&gt;30&lt;/number&gt;&lt;property&gt;Expire_x005f_x0020_Review&lt;/property&gt;&lt;propertyId&gt;4efb7b69-53dd-4711-a372-96a7c80c7a38&lt;/propertyId&gt;&lt;period&gt;days&lt;/period&gt;&lt;/formula&gt;</vt:lpwstr>
  </property>
  <property fmtid="{D5CDD505-2E9C-101B-9397-08002B2CF9AE}" pid="11" name="_dlc_DocIdItemGuid">
    <vt:lpwstr>52756063-39ed-43ca-824c-1c36ccf41174</vt:lpwstr>
  </property>
  <property fmtid="{D5CDD505-2E9C-101B-9397-08002B2CF9AE}" pid="12" name="Solution_x0020_Areas">
    <vt:lpwstr/>
  </property>
  <property fmtid="{D5CDD505-2E9C-101B-9397-08002B2CF9AE}" pid="13" name="of67e5d4b76f4a9db8769983fda9cec0">
    <vt:lpwstr/>
  </property>
  <property fmtid="{D5CDD505-2E9C-101B-9397-08002B2CF9AE}" pid="14" name="NewsType">
    <vt:lpwstr/>
  </property>
  <property fmtid="{D5CDD505-2E9C-101B-9397-08002B2CF9AE}" pid="15" name="TaxKeyword">
    <vt:lpwstr/>
  </property>
  <property fmtid="{D5CDD505-2E9C-101B-9397-08002B2CF9AE}" pid="16" name="Region">
    <vt:lpwstr/>
  </property>
  <property fmtid="{D5CDD505-2E9C-101B-9397-08002B2CF9AE}" pid="17" name="ItemType">
    <vt:lpwstr>1632;#documents|e037ed84-7d8e-4cbb-9c8f-61e80301a44f</vt:lpwstr>
  </property>
  <property fmtid="{D5CDD505-2E9C-101B-9397-08002B2CF9AE}" pid="18" name="Industries">
    <vt:lpwstr/>
  </property>
  <property fmtid="{D5CDD505-2E9C-101B-9397-08002B2CF9AE}" pid="19" name="MSProducts">
    <vt:lpwstr/>
  </property>
  <property fmtid="{D5CDD505-2E9C-101B-9397-08002B2CF9AE}" pid="20" name="Competitors">
    <vt:lpwstr/>
  </property>
  <property fmtid="{D5CDD505-2E9C-101B-9397-08002B2CF9AE}" pid="21" name="ExperienceContentType">
    <vt:lpwstr/>
  </property>
  <property fmtid="{D5CDD505-2E9C-101B-9397-08002B2CF9AE}" pid="22" name="SMSGDomain">
    <vt:lpwstr>462;#Microsoft Devices|d7c4e1f9-b2f3-41ba-96b2-6c23550a87c0;#1249;#Devices Product Domain|cca9af63-57ee-4c13-abf6-06c5fdfa2991</vt:lpwstr>
  </property>
  <property fmtid="{D5CDD505-2E9C-101B-9397-08002B2CF9AE}" pid="23" name="BusinessArchitecture">
    <vt:lpwstr/>
  </property>
  <property fmtid="{D5CDD505-2E9C-101B-9397-08002B2CF9AE}" pid="24" name="Products">
    <vt:lpwstr>174;#Surface|3ac86239-21b1-4d44-addc-59139e71a10b</vt:lpwstr>
  </property>
  <property fmtid="{D5CDD505-2E9C-101B-9397-08002B2CF9AE}" pid="25" name="SMSG_x0020_Items">
    <vt:lpwstr/>
  </property>
  <property fmtid="{D5CDD505-2E9C-101B-9397-08002B2CF9AE}" pid="26" name="l6f004f21209409da86a713c0f24627d">
    <vt:lpwstr/>
  </property>
  <property fmtid="{D5CDD505-2E9C-101B-9397-08002B2CF9AE}" pid="27" name="Segments">
    <vt:lpwstr/>
  </property>
  <property fmtid="{D5CDD505-2E9C-101B-9397-08002B2CF9AE}" pid="28" name="Partners">
    <vt:lpwstr/>
  </property>
  <property fmtid="{D5CDD505-2E9C-101B-9397-08002B2CF9AE}" pid="29" name="la4444b61d19467597d63190b69ac227">
    <vt:lpwstr/>
  </property>
  <property fmtid="{D5CDD505-2E9C-101B-9397-08002B2CF9AE}" pid="30" name="ActivitiesAndPrograms">
    <vt:lpwstr/>
  </property>
  <property fmtid="{D5CDD505-2E9C-101B-9397-08002B2CF9AE}" pid="31" name="Groups">
    <vt:lpwstr/>
  </property>
  <property fmtid="{D5CDD505-2E9C-101B-9397-08002B2CF9AE}" pid="32" name="Topics">
    <vt:lpwstr/>
  </property>
  <property fmtid="{D5CDD505-2E9C-101B-9397-08002B2CF9AE}" pid="33" name="MSProductsTaxHTField0">
    <vt:lpwstr/>
  </property>
  <property fmtid="{D5CDD505-2E9C-101B-9397-08002B2CF9AE}" pid="34" name="Languages">
    <vt:lpwstr/>
  </property>
  <property fmtid="{D5CDD505-2E9C-101B-9397-08002B2CF9AE}" pid="35" name="e8080b0481964c759b2c36ae49591b31">
    <vt:lpwstr/>
  </property>
  <property fmtid="{D5CDD505-2E9C-101B-9397-08002B2CF9AE}" pid="36" name="TechnicalLevel">
    <vt:lpwstr>1633;#100 (beginner)|7d022d07-ff67-4af8-910d-8ea6b46b5908</vt:lpwstr>
  </property>
  <property fmtid="{D5CDD505-2E9C-101B-9397-08002B2CF9AE}" pid="37" name="Audiences">
    <vt:lpwstr/>
  </property>
  <property fmtid="{D5CDD505-2E9C-101B-9397-08002B2CF9AE}" pid="38" name="ldac8aee9d1f469e8cd8c3f8d6a615f2">
    <vt:lpwstr/>
  </property>
  <property fmtid="{D5CDD505-2E9C-101B-9397-08002B2CF9AE}" pid="39" name="EmployeeRole">
    <vt:lpwstr/>
  </property>
  <property fmtid="{D5CDD505-2E9C-101B-9397-08002B2CF9AE}" pid="40" name="NewsTopic">
    <vt:lpwstr/>
  </property>
  <property fmtid="{D5CDD505-2E9C-101B-9397-08002B2CF9AE}" pid="41" name="Roles">
    <vt:lpwstr>527;#Sales|72627068-acd7-4c1a-8b95-a0256be5dc9f;#313;#Technical Sales|831f7989-43a4-4e48-852a-a5355978f47f;#529;#Marketing|6bac43fe-835f-4207-8dba-9b6899aa3139;#1635;#All Standard Titles|ef7f2c35-3932-45cd-837a-94fa96ae23cb</vt:lpwstr>
  </property>
  <property fmtid="{D5CDD505-2E9C-101B-9397-08002B2CF9AE}" pid="42" name="NewsSource">
    <vt:lpwstr/>
  </property>
  <property fmtid="{D5CDD505-2E9C-101B-9397-08002B2CF9AE}" pid="43" name="MSProfessions">
    <vt:lpwstr>1655;#Sales|72627068-acd7-4c1a-8b95-a0256be5dc9f;#1657;#Marketing|6bac43fe-835f-4207-8dba-9b6899aa3139</vt:lpwstr>
  </property>
  <property fmtid="{D5CDD505-2E9C-101B-9397-08002B2CF9AE}" pid="44" name="SMSGTags">
    <vt:lpwstr/>
  </property>
  <property fmtid="{D5CDD505-2E9C-101B-9397-08002B2CF9AE}" pid="45" name="MSPhysicalGeography">
    <vt:lpwstr/>
  </property>
  <property fmtid="{D5CDD505-2E9C-101B-9397-08002B2CF9AE}" pid="46" name="j3562c58ee414e028925bc902cfc01a1">
    <vt:lpwstr/>
  </property>
  <property fmtid="{D5CDD505-2E9C-101B-9397-08002B2CF9AE}" pid="47" name="EnterpriseDomainTags">
    <vt:lpwstr/>
  </property>
  <property fmtid="{D5CDD505-2E9C-101B-9397-08002B2CF9AE}" pid="48" name="SMSG Items">
    <vt:lpwstr>1658;#documents|e037ed84-7d8e-4cbb-9c8f-61e80301a44f</vt:lpwstr>
  </property>
  <property fmtid="{D5CDD505-2E9C-101B-9397-08002B2CF9AE}" pid="49" name="Solution Areas">
    <vt:lpwstr>1810;#Modern Life|ebc38c2e-198b-4c51-af15-46e2adac26b6</vt:lpwstr>
  </property>
  <property fmtid="{D5CDD505-2E9C-101B-9397-08002B2CF9AE}" pid="50" name="_docset_NoMedatataSyncRequired">
    <vt:lpwstr>False</vt:lpwstr>
  </property>
</Properties>
</file>